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  <p:sldId id="269" r:id="rId9"/>
    <p:sldId id="271" r:id="rId10"/>
    <p:sldId id="266" r:id="rId11"/>
    <p:sldId id="270" r:id="rId12"/>
    <p:sldId id="272" r:id="rId13"/>
    <p:sldId id="273" r:id="rId14"/>
    <p:sldId id="274" r:id="rId15"/>
    <p:sldId id="275" r:id="rId16"/>
    <p:sldId id="276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A6DFC2D-2CBD-4278-9C69-6BC8F58B46CC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D27336A-081E-4985-B018-B88B7A7B665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6000" b="1" i="1" dirty="0" smtClean="0"/>
              <a:t>Центр</a:t>
            </a:r>
            <a:br>
              <a:rPr lang="uk-UA" sz="6000" b="1" i="1" dirty="0" smtClean="0"/>
            </a:br>
            <a:r>
              <a:rPr lang="uk-UA" sz="6000" b="1" i="1" dirty="0" smtClean="0"/>
              <a:t> педагогічної освіти для батьків</a:t>
            </a:r>
            <a:endParaRPr lang="ru-RU" sz="6000" b="1" i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83568" y="3556000"/>
            <a:ext cx="7776864" cy="1961231"/>
          </a:xfrm>
        </p:spPr>
        <p:txBody>
          <a:bodyPr>
            <a:noAutofit/>
          </a:bodyPr>
          <a:lstStyle/>
          <a:p>
            <a:r>
              <a:rPr lang="uk-UA" sz="2400" dirty="0" err="1" smtClean="0">
                <a:solidFill>
                  <a:srgbClr val="002060"/>
                </a:solidFill>
              </a:rPr>
              <a:t>Розкішнянська</a:t>
            </a:r>
            <a:r>
              <a:rPr lang="uk-UA" sz="2400" dirty="0" smtClean="0">
                <a:solidFill>
                  <a:srgbClr val="002060"/>
                </a:solidFill>
              </a:rPr>
              <a:t> загальноосвітня школа І – ІІІ ступенів                              Ставищенської районної ради 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Київської області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2015 рік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Карпенки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7688"/>
            <a:ext cx="2880320" cy="2542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uk-UA" sz="5400" b="1" i="1" dirty="0" smtClean="0"/>
              <a:t>Життєздатність  проекту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420888"/>
            <a:ext cx="8424936" cy="403244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Щорічне навчання батьків та всіх бажаючих дорослих у Центрі.</a:t>
            </a:r>
          </a:p>
          <a:p>
            <a:pPr marL="457200" indent="-45720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Постійне використання кімнати і програмно-технологічного навчального комплексу в навчально-виховному процесі.</a:t>
            </a:r>
            <a:endParaRPr lang="uk-UA" sz="2800" b="1" dirty="0">
              <a:solidFill>
                <a:srgbClr val="0070C0"/>
              </a:solidFill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uk-UA" sz="2800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81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368152"/>
          </a:xfrm>
        </p:spPr>
        <p:txBody>
          <a:bodyPr>
            <a:noAutofit/>
          </a:bodyPr>
          <a:lstStyle/>
          <a:p>
            <a:r>
              <a:rPr lang="uk-UA" sz="4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В</a:t>
            </a:r>
            <a:r>
              <a:rPr lang="uk-UA" sz="4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олонтерський центр</a:t>
            </a:r>
            <a:br>
              <a:rPr lang="uk-UA" sz="4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uk-UA" sz="4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4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 базі </a:t>
            </a:r>
            <a:r>
              <a:rPr lang="uk-UA" sz="4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школи</a:t>
            </a:r>
            <a:endParaRPr lang="ru-RU" sz="4800"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C:\Users\Карпенки\Desktop\Волонтери\Казка садочок\IMG_7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7203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арпенки\Desktop\Волонтери\Казка садочок\IMG_7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36" y="1844824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арпенки\Desktop\Волонтери\Казка садочок\IMG_7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64202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арпенки\Desktop\Волонтери\Казка садочок\IMG_71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45" y="3645024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рпенки\Desktop\Волонтери\Макулатура\IMG_8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632395" cy="647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арпенки\Desktop\Волонтери\Макулатура\IMG_8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6" y="2780928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арпенки\Desktop\Волонтери\Макулатура\IMG_81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48" y="116632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арпенки\Desktop\Волонтери\Макулатура\IMG_83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12" y="1778000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арпенки\Desktop\Волонтери\Макулатура\IMG_83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12" y="3016099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арпенки\Desktop\Волонтери\IMG_6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арпенки\Desktop\Волонтери\IMG_6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4557210" cy="607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арпенки\Desktop\Волонтери\IMG_8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6102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арпенки\Desktop\Волонтери\IMG_82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Карпенки\Desktop\Волонтери\IMG_8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161032"/>
            <a:ext cx="4881246" cy="6508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Карпенки\Desktop\Волонтери\IMG_93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5" y="173110"/>
            <a:ext cx="8541652" cy="640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Карпенки\Desktop\Волонтери\IMG_934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5" y="188639"/>
            <a:ext cx="8520945" cy="639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Карпенки\Desktop\Волонтери\rUGnQhx4rt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8" y="310017"/>
            <a:ext cx="8376592" cy="6282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Карпенки\Desktop\Волонтери\IMG_799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7" y="336804"/>
            <a:ext cx="8405252" cy="6303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Карпенки\Desktop\Волонтери\IMG_799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67" y="269044"/>
            <a:ext cx="4719228" cy="6292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Карпенки\Desktop\Волонтери\IMG_813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7" y="188640"/>
            <a:ext cx="8576283" cy="6432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Карпенки\Desktop\Волонтери\IMG_936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52" y="310017"/>
            <a:ext cx="4719228" cy="6292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Карпенки\Desktop\Волонтери\IMG_68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8" y="310017"/>
            <a:ext cx="8596989" cy="644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Карпенки\Desktop\Волонтери\IMG_680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5" y="457185"/>
            <a:ext cx="8400764" cy="6300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2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рпенки\Desktop\Волонтери\IMG_5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арпенки\Desktop\Волонтери\IMG_5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арпенки\Desktop\Волонтери\IMG_6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" y="188640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Карпенки\Desktop\Волонтери\IMG_60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Карпенки\Desktop\Волонтери\IMG_76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" y="188640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Карпенки\Desktop\Волонтери\IMG_76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Карпенки\Desktop\Волонтери\IMG_64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" y="275572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Карпенки\Desktop\Волонтери\Зустріч Бармін, посилка\IMG_64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" y="263859"/>
            <a:ext cx="8680998" cy="6510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365625" cy="638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5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784976" cy="1368152"/>
          </a:xfrm>
        </p:spPr>
        <p:txBody>
          <a:bodyPr>
            <a:noAutofit/>
          </a:bodyPr>
          <a:lstStyle/>
          <a:p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</a:rPr>
              <a:t>Підписані угоди спільних дій з партнерами: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280920" cy="4392488"/>
          </a:xfrm>
        </p:spPr>
        <p:txBody>
          <a:bodyPr>
            <a:normAutofit/>
          </a:bodyPr>
          <a:lstStyle/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сільська бібліотека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uk-UA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сільська рада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uk-UA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сільський клуб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uk-UA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</a:rPr>
              <a:t>Ставищенське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лісництво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uk-UA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навчальний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дошкільний заклад «Світлячок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»;</a:t>
            </a: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приватними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підприємцями, що діють на території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села;</a:t>
            </a:r>
          </a:p>
          <a:p>
            <a:pPr marL="342900" lvl="0" indent="-342900"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партнерами-випускниками школи.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08012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Питання до вирішення</a:t>
            </a:r>
            <a:endParaRPr lang="ru-RU" sz="5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1988840"/>
            <a:ext cx="8280920" cy="4176463"/>
          </a:xfrm>
        </p:spPr>
        <p:txBody>
          <a:bodyPr>
            <a:normAutofit/>
          </a:bodyPr>
          <a:lstStyle/>
          <a:p>
            <a:pPr marL="342900" lvl="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uk-UA" sz="2400" b="1" dirty="0" smtClean="0"/>
              <a:t>Продовжувати навчання батьків в тому числі і навчання батьків майбутніх першокласників в Центрі педагогічної освіти для батьків. </a:t>
            </a:r>
          </a:p>
          <a:p>
            <a:pPr marL="342900" lvl="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uk-UA" sz="2400" b="1" dirty="0" smtClean="0"/>
              <a:t>Розширити </a:t>
            </a:r>
            <a:r>
              <a:rPr lang="uk-UA" sz="2400" b="1" dirty="0"/>
              <a:t>коло спілкування та співпрацю з іншими ГАШ: </a:t>
            </a:r>
            <a:endParaRPr lang="uk-UA" sz="2400" b="1" dirty="0" smtClean="0"/>
          </a:p>
          <a:p>
            <a:pPr lvl="0" algn="l"/>
            <a:r>
              <a:rPr lang="uk-UA" sz="2400" b="1" dirty="0" smtClean="0"/>
              <a:t>-  обмін </a:t>
            </a:r>
            <a:r>
              <a:rPr lang="uk-UA" sz="2400" b="1" dirty="0"/>
              <a:t>досвідом з іншими ГАШ через мережу Інтернет; </a:t>
            </a:r>
            <a:endParaRPr lang="uk-UA" sz="2400" b="1" dirty="0" smtClean="0"/>
          </a:p>
          <a:p>
            <a:pPr lvl="0" algn="l"/>
            <a:r>
              <a:rPr lang="uk-UA" sz="2400" b="1" dirty="0" smtClean="0"/>
              <a:t>-  налагодити </a:t>
            </a:r>
            <a:r>
              <a:rPr lang="uk-UA" sz="2400" b="1" dirty="0"/>
              <a:t>контакт та розпочати тісну співпрацю з метою обміну досвідом з ГАШ Івано-Франківської області;</a:t>
            </a:r>
            <a:endParaRPr lang="ru-RU" sz="2400" b="1" dirty="0"/>
          </a:p>
          <a:p>
            <a:pPr marL="34290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B0F0"/>
                </a:solidFill>
              </a:rPr>
              <a:t>Активізувати </a:t>
            </a:r>
            <a:r>
              <a:rPr lang="uk-UA" sz="2400" b="1" dirty="0">
                <a:solidFill>
                  <a:srgbClr val="00B0F0"/>
                </a:solidFill>
              </a:rPr>
              <a:t>роботу волонтерського загону та включити до його складу </a:t>
            </a:r>
            <a:r>
              <a:rPr lang="uk-UA" sz="2400" b="1" dirty="0" smtClean="0">
                <a:solidFill>
                  <a:srgbClr val="00B0F0"/>
                </a:solidFill>
              </a:rPr>
              <a:t>представників </a:t>
            </a:r>
            <a:r>
              <a:rPr lang="uk-UA" sz="2400" b="1" dirty="0">
                <a:solidFill>
                  <a:srgbClr val="00B0F0"/>
                </a:solidFill>
              </a:rPr>
              <a:t>громади. </a:t>
            </a:r>
            <a:endParaRPr lang="uk-UA" sz="2400" b="1" dirty="0" smtClean="0">
              <a:solidFill>
                <a:srgbClr val="00B0F0"/>
              </a:solidFill>
            </a:endParaRPr>
          </a:p>
          <a:p>
            <a:pPr marL="34290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4248472" cy="1512168"/>
          </a:xfrm>
        </p:spPr>
        <p:txBody>
          <a:bodyPr>
            <a:normAutofit/>
          </a:bodyPr>
          <a:lstStyle/>
          <a:p>
            <a:r>
              <a:rPr lang="uk-UA" sz="6600" b="1" i="1" dirty="0" smtClean="0"/>
              <a:t>Мета: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92896"/>
            <a:ext cx="7920880" cy="3888431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Підвищення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психолого-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педагогічної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компетентності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соціальної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активності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батьків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шляхом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створення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 та організації роботи Центру освіти для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батьків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C:\Users\Карпенки\Desktop\d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13" y="404664"/>
            <a:ext cx="4563597" cy="245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86" y="4941168"/>
            <a:ext cx="1914525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Карпенки\Desktop\bat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960440" cy="2475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4752528" cy="949605"/>
          </a:xfrm>
        </p:spPr>
        <p:txBody>
          <a:bodyPr>
            <a:noAutofit/>
          </a:bodyPr>
          <a:lstStyle/>
          <a:p>
            <a:r>
              <a:rPr lang="uk-UA" sz="6600" b="1" i="1" dirty="0" smtClean="0"/>
              <a:t>Завдання: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8064896" cy="3888431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</a:rPr>
              <a:t>Створити на базі школи Центр педагогічної освіти для батьків.</a:t>
            </a:r>
          </a:p>
          <a:p>
            <a:pPr marL="342900" indent="-3429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</a:rPr>
              <a:t>Здійснювати навчання батьків та дорослих в Центрі.</a:t>
            </a:r>
          </a:p>
          <a:p>
            <a:pPr algn="l"/>
            <a:endParaRPr lang="uk-UA" sz="2400" b="1" dirty="0" smtClean="0">
              <a:solidFill>
                <a:srgbClr val="002060"/>
              </a:solidFill>
            </a:endParaRPr>
          </a:p>
          <a:p>
            <a:pPr algn="l"/>
            <a:r>
              <a:rPr lang="uk-UA" sz="2400" b="1" dirty="0" smtClean="0">
                <a:solidFill>
                  <a:srgbClr val="002060"/>
                </a:solidFill>
              </a:rPr>
              <a:t>    Дана </a:t>
            </a:r>
            <a:r>
              <a:rPr lang="uk-UA" sz="2400" b="1" dirty="0">
                <a:solidFill>
                  <a:srgbClr val="002060"/>
                </a:solidFill>
              </a:rPr>
              <a:t>проектна пропозиція тісно пов’язана із завданнями місцевих програм, зокрема,</a:t>
            </a: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Стратегією розвитку Київської області на період 2015-2017 роки, якою передбачено розбудову системи «освіта впродовж життя» та забезпечення підтримки взаємодії громад з метою вирішення суспільних проблем розвитку громади.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224136"/>
          </a:xfrm>
        </p:spPr>
        <p:txBody>
          <a:bodyPr>
            <a:normAutofit/>
          </a:bodyPr>
          <a:lstStyle/>
          <a:p>
            <a:r>
              <a:rPr lang="ru-RU" altLang="ru-RU" sz="6600" b="1" i="1" dirty="0" err="1">
                <a:solidFill>
                  <a:srgbClr val="FFFF00"/>
                </a:solidFill>
              </a:rPr>
              <a:t>Батьківська</a:t>
            </a:r>
            <a:r>
              <a:rPr lang="ru-RU" altLang="ru-RU" sz="6600" b="1" i="1" dirty="0">
                <a:solidFill>
                  <a:srgbClr val="FFFF00"/>
                </a:solidFill>
              </a:rPr>
              <a:t> </a:t>
            </a:r>
            <a:r>
              <a:rPr lang="ru-RU" altLang="ru-RU" sz="6600" b="1" i="1" dirty="0" err="1">
                <a:solidFill>
                  <a:srgbClr val="FFFF00"/>
                </a:solidFill>
              </a:rPr>
              <a:t>освіта</a:t>
            </a:r>
            <a:r>
              <a:rPr lang="ru-RU" altLang="ru-RU" sz="6600" dirty="0">
                <a:solidFill>
                  <a:srgbClr val="FFFF00"/>
                </a:solidFill>
              </a:rPr>
              <a:t> 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208912" cy="4248472"/>
          </a:xfrm>
        </p:spPr>
        <p:txBody>
          <a:bodyPr>
            <a:normAutofit/>
          </a:bodyPr>
          <a:lstStyle/>
          <a:p>
            <a:pPr marL="341313" indent="-341313"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b="1" dirty="0">
                <a:solidFill>
                  <a:srgbClr val="0070C0"/>
                </a:solidFill>
              </a:rPr>
              <a:t>Щоб школа стала </a:t>
            </a:r>
            <a:r>
              <a:rPr lang="uk-UA" altLang="ru-RU" sz="3200" b="1" dirty="0" smtClean="0">
                <a:solidFill>
                  <a:srgbClr val="0070C0"/>
                </a:solidFill>
              </a:rPr>
              <a:t>центром </a:t>
            </a:r>
            <a:r>
              <a:rPr lang="uk-UA" altLang="ru-RU" sz="3200" b="1" dirty="0">
                <a:solidFill>
                  <a:srgbClr val="0070C0"/>
                </a:solidFill>
              </a:rPr>
              <a:t>навчання батьків, потрібно: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 smtClean="0">
                <a:solidFill>
                  <a:srgbClr val="7030A0"/>
                </a:solidFill>
              </a:rPr>
              <a:t>- </a:t>
            </a:r>
            <a:r>
              <a:rPr lang="uk-UA" altLang="ru-RU" sz="3200" dirty="0" smtClean="0">
                <a:solidFill>
                  <a:srgbClr val="7030A0"/>
                </a:solidFill>
              </a:rPr>
              <a:t> мати </a:t>
            </a:r>
            <a:r>
              <a:rPr lang="uk-UA" altLang="ru-RU" sz="3200" dirty="0">
                <a:solidFill>
                  <a:srgbClr val="7030A0"/>
                </a:solidFill>
              </a:rPr>
              <a:t>відповідні кадри;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 smtClean="0">
                <a:solidFill>
                  <a:srgbClr val="7030A0"/>
                </a:solidFill>
              </a:rPr>
              <a:t>- </a:t>
            </a:r>
            <a:r>
              <a:rPr lang="uk-UA" altLang="ru-RU" sz="3200" dirty="0" smtClean="0">
                <a:solidFill>
                  <a:srgbClr val="7030A0"/>
                </a:solidFill>
              </a:rPr>
              <a:t> належну </a:t>
            </a:r>
            <a:r>
              <a:rPr lang="uk-UA" altLang="ru-RU" sz="3200" dirty="0">
                <a:solidFill>
                  <a:srgbClr val="7030A0"/>
                </a:solidFill>
              </a:rPr>
              <a:t>базу;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 smtClean="0">
                <a:solidFill>
                  <a:srgbClr val="7030A0"/>
                </a:solidFill>
              </a:rPr>
              <a:t>- </a:t>
            </a:r>
            <a:r>
              <a:rPr lang="uk-UA" altLang="ru-RU" sz="3200" dirty="0" smtClean="0">
                <a:solidFill>
                  <a:srgbClr val="7030A0"/>
                </a:solidFill>
              </a:rPr>
              <a:t> цікаві </a:t>
            </a:r>
            <a:r>
              <a:rPr lang="uk-UA" altLang="ru-RU" sz="3200" dirty="0">
                <a:solidFill>
                  <a:srgbClr val="7030A0"/>
                </a:solidFill>
              </a:rPr>
              <a:t>матеріали;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 smtClean="0">
                <a:solidFill>
                  <a:srgbClr val="7030A0"/>
                </a:solidFill>
              </a:rPr>
              <a:t>- </a:t>
            </a:r>
            <a:r>
              <a:rPr lang="uk-UA" altLang="ru-RU" sz="3200" dirty="0" smtClean="0">
                <a:solidFill>
                  <a:srgbClr val="7030A0"/>
                </a:solidFill>
              </a:rPr>
              <a:t> сприятливий </a:t>
            </a:r>
            <a:r>
              <a:rPr lang="uk-UA" altLang="ru-RU" sz="3200" dirty="0" smtClean="0">
                <a:solidFill>
                  <a:srgbClr val="7030A0"/>
                </a:solidFill>
              </a:rPr>
              <a:t>клімат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>
                <a:solidFill>
                  <a:srgbClr val="7030A0"/>
                </a:solidFill>
              </a:rPr>
              <a:t> </a:t>
            </a:r>
            <a:r>
              <a:rPr lang="uk-UA" altLang="ru-RU" sz="3200" dirty="0" smtClean="0">
                <a:solidFill>
                  <a:srgbClr val="7030A0"/>
                </a:solidFill>
              </a:rPr>
              <a:t> </a:t>
            </a:r>
            <a:r>
              <a:rPr lang="uk-UA" altLang="ru-RU" sz="3200" dirty="0" smtClean="0">
                <a:solidFill>
                  <a:srgbClr val="7030A0"/>
                </a:solidFill>
              </a:rPr>
              <a:t> навчального </a:t>
            </a:r>
            <a:r>
              <a:rPr lang="uk-UA" altLang="ru-RU" sz="3200" dirty="0" smtClean="0">
                <a:solidFill>
                  <a:srgbClr val="7030A0"/>
                </a:solidFill>
              </a:rPr>
              <a:t>закладу для </a:t>
            </a:r>
          </a:p>
          <a:p>
            <a:pPr algn="l">
              <a:lnSpc>
                <a:spcPct val="9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dirty="0" smtClean="0">
                <a:solidFill>
                  <a:srgbClr val="7030A0"/>
                </a:solidFill>
              </a:rPr>
              <a:t>   </a:t>
            </a:r>
            <a:r>
              <a:rPr lang="uk-UA" altLang="ru-RU" sz="3200" dirty="0" smtClean="0">
                <a:solidFill>
                  <a:srgbClr val="7030A0"/>
                </a:solidFill>
              </a:rPr>
              <a:t>батьківської </a:t>
            </a:r>
            <a:r>
              <a:rPr lang="uk-UA" altLang="ru-RU" sz="3200" dirty="0" smtClean="0">
                <a:solidFill>
                  <a:srgbClr val="7030A0"/>
                </a:solidFill>
              </a:rPr>
              <a:t>освіти. </a:t>
            </a:r>
            <a:endParaRPr lang="uk-UA" altLang="ru-RU" sz="3200" dirty="0">
              <a:solidFill>
                <a:srgbClr val="7030A0"/>
              </a:solidFill>
            </a:endParaRPr>
          </a:p>
          <a:p>
            <a:pPr algn="l"/>
            <a:endParaRPr lang="ru-RU" sz="3200" dirty="0"/>
          </a:p>
        </p:txBody>
      </p:sp>
      <p:pic>
        <p:nvPicPr>
          <p:cNvPr id="5123" name="Picture 3" descr="C:\Users\Карпенки\Desktop\interactive-system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810000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00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Проект\IMG_4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31237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рпенки\Desktop\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3613044" cy="2548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136904" cy="1728192"/>
          </a:xfrm>
        </p:spPr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Нам потрібно було створити належну базу для навчання: 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8064896" cy="4176464"/>
          </a:xfrm>
        </p:spPr>
        <p:txBody>
          <a:bodyPr>
            <a:normAutofit/>
          </a:bodyPr>
          <a:lstStyle/>
          <a:p>
            <a:pPr marL="457200" indent="-457200" algn="l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FFC000"/>
                </a:solidFill>
              </a:rPr>
              <a:t>Обладнати кімнату для інтерактивних занять з батьками;</a:t>
            </a:r>
          </a:p>
          <a:p>
            <a:pPr marL="457200" indent="-457200" algn="l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FFC000"/>
                </a:solidFill>
              </a:rPr>
              <a:t>оснастити дану кімнату комп'ютером, акустичною системою, програмно-технологічним навчальним комплексом ;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FFC000"/>
                </a:solidFill>
              </a:rPr>
              <a:t>                Створити «Методичну                                                                              скарбницю»  для навчання батьків, постійно наповнюючи її матеріалом</a:t>
            </a:r>
            <a:r>
              <a:rPr lang="uk-UA" sz="2800" b="1" dirty="0" smtClean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Проект\IMG_5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3412302" cy="255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арпенки\Desktop\IMG_9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8352928" cy="158417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 склали письмові угоди з нашими партнерами та </a:t>
            </a:r>
            <a:r>
              <a:rPr lang="uk-UA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залучили </a:t>
            </a:r>
            <a:r>
              <a:rPr lang="uk-UA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їх до </a:t>
            </a:r>
            <a:r>
              <a:rPr lang="uk-UA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реалізації проекту </a:t>
            </a:r>
            <a:r>
              <a:rPr lang="uk-UA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endParaRPr lang="ru-RU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564904"/>
            <a:ext cx="8640960" cy="230425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батьки учнів;</a:t>
            </a:r>
          </a:p>
          <a:p>
            <a:pPr marL="457200" indent="-4572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директор ПП «</a:t>
            </a:r>
            <a:r>
              <a:rPr lang="uk-UA" sz="2800" dirty="0" err="1" smtClean="0">
                <a:solidFill>
                  <a:srgbClr val="002060"/>
                </a:solidFill>
              </a:rPr>
              <a:t>Розкішнянське</a:t>
            </a:r>
            <a:r>
              <a:rPr lang="uk-UA" sz="2800" dirty="0" smtClean="0">
                <a:solidFill>
                  <a:srgbClr val="002060"/>
                </a:solidFill>
              </a:rPr>
              <a:t>» </a:t>
            </a:r>
            <a:r>
              <a:rPr lang="uk-UA" sz="2800" dirty="0" err="1" smtClean="0">
                <a:solidFill>
                  <a:srgbClr val="002060"/>
                </a:solidFill>
              </a:rPr>
              <a:t>Пацеля</a:t>
            </a:r>
            <a:r>
              <a:rPr lang="uk-UA" sz="2800" dirty="0" smtClean="0">
                <a:solidFill>
                  <a:srgbClr val="002060"/>
                </a:solidFill>
              </a:rPr>
              <a:t> В.П.;</a:t>
            </a:r>
          </a:p>
          <a:p>
            <a:pPr marL="457200" indent="-4572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лісничий </a:t>
            </a:r>
            <a:r>
              <a:rPr lang="uk-UA" sz="2800" dirty="0" err="1" smtClean="0">
                <a:solidFill>
                  <a:srgbClr val="002060"/>
                </a:solidFill>
              </a:rPr>
              <a:t>Ставищенського</a:t>
            </a:r>
            <a:r>
              <a:rPr lang="uk-UA" sz="2800" dirty="0" smtClean="0">
                <a:solidFill>
                  <a:srgbClr val="002060"/>
                </a:solidFill>
              </a:rPr>
              <a:t> лісництва Курко В.Й.;</a:t>
            </a:r>
          </a:p>
          <a:p>
            <a:pPr marL="457200" indent="-457200" algn="l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директор ПП «Перлина»</a:t>
            </a:r>
          </a:p>
          <a:p>
            <a:pPr algn="l"/>
            <a:r>
              <a:rPr lang="uk-UA" sz="2800" dirty="0" smtClean="0">
                <a:solidFill>
                  <a:srgbClr val="002060"/>
                </a:solidFill>
              </a:rPr>
              <a:t> </a:t>
            </a:r>
            <a:r>
              <a:rPr lang="uk-UA" sz="2800" dirty="0" err="1" smtClean="0">
                <a:solidFill>
                  <a:srgbClr val="002060"/>
                </a:solidFill>
              </a:rPr>
              <a:t>Пацеля</a:t>
            </a:r>
            <a:r>
              <a:rPr lang="uk-UA" sz="2800" dirty="0" smtClean="0">
                <a:solidFill>
                  <a:srgbClr val="002060"/>
                </a:solidFill>
              </a:rPr>
              <a:t> О.В</a:t>
            </a:r>
            <a:r>
              <a:rPr lang="uk-UA" sz="2800" dirty="0" smtClean="0"/>
              <a:t>.</a:t>
            </a:r>
          </a:p>
          <a:p>
            <a:pPr algn="l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0880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936104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C00000"/>
                </a:solidFill>
              </a:rPr>
              <a:t>Як результат: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8136904" cy="4464496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7030A0"/>
                </a:solidFill>
              </a:rPr>
              <a:t>в кімнаті замінені вікна на енергозберігаючі;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7030A0"/>
                </a:solidFill>
              </a:rPr>
              <a:t>з</a:t>
            </a:r>
            <a:r>
              <a:rPr lang="uk-UA" sz="2400" dirty="0" smtClean="0">
                <a:solidFill>
                  <a:srgbClr val="7030A0"/>
                </a:solidFill>
              </a:rPr>
              <a:t>роблено ремонт кімнати;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7030A0"/>
                </a:solidFill>
              </a:rPr>
              <a:t>придбано ноутбук 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7030A0"/>
                </a:solidFill>
              </a:rPr>
              <a:t>встановлено ліцензійну операційну систему та антивірусну програму на ноутбук;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7030A0"/>
                </a:solidFill>
              </a:rPr>
              <a:t>в</a:t>
            </a:r>
            <a:r>
              <a:rPr lang="uk-UA" sz="2400" dirty="0" smtClean="0">
                <a:solidFill>
                  <a:srgbClr val="7030A0"/>
                </a:solidFill>
              </a:rPr>
              <a:t>становлено інтерактивну дошку, проектор, акустичну систему;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7030A0"/>
                </a:solidFill>
              </a:rPr>
              <a:t>п</a:t>
            </a:r>
            <a:r>
              <a:rPr lang="uk-UA" sz="2400" dirty="0" smtClean="0">
                <a:solidFill>
                  <a:srgbClr val="7030A0"/>
                </a:solidFill>
              </a:rPr>
              <a:t>рацюємо над оформленням </a:t>
            </a:r>
            <a:r>
              <a:rPr lang="uk-UA" sz="2400" dirty="0" err="1" smtClean="0">
                <a:solidFill>
                  <a:srgbClr val="7030A0"/>
                </a:solidFill>
              </a:rPr>
              <a:t>тренінгової</a:t>
            </a:r>
            <a:r>
              <a:rPr lang="uk-UA" sz="2400" dirty="0" smtClean="0">
                <a:solidFill>
                  <a:srgbClr val="7030A0"/>
                </a:solidFill>
              </a:rPr>
              <a:t> кімнати, поступово поповнюючи її відповідною літературою та методичними матеріалами;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7030A0"/>
                </a:solidFill>
              </a:rPr>
              <a:t>р</a:t>
            </a:r>
            <a:r>
              <a:rPr lang="uk-UA" sz="2400" dirty="0" smtClean="0">
                <a:solidFill>
                  <a:srgbClr val="7030A0"/>
                </a:solidFill>
              </a:rPr>
              <a:t>озпочали навчання в Центрі педагогічної освіти для батьків</a:t>
            </a:r>
            <a:r>
              <a:rPr lang="uk-UA" dirty="0" smtClean="0">
                <a:solidFill>
                  <a:srgbClr val="7030A0"/>
                </a:solidFill>
              </a:rPr>
              <a:t>;</a:t>
            </a:r>
          </a:p>
          <a:p>
            <a:pPr marL="342900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7030A0"/>
                </a:solidFill>
              </a:rPr>
              <a:t>проводимо </a:t>
            </a:r>
            <a:r>
              <a:rPr lang="uk-UA" sz="2400" dirty="0">
                <a:solidFill>
                  <a:srgbClr val="7030A0"/>
                </a:solidFill>
              </a:rPr>
              <a:t>уроки </a:t>
            </a:r>
            <a:r>
              <a:rPr lang="uk-UA" sz="2400" dirty="0" smtClean="0">
                <a:solidFill>
                  <a:srgbClr val="7030A0"/>
                </a:solidFill>
              </a:rPr>
              <a:t>та виховні справи з </a:t>
            </a:r>
            <a:r>
              <a:rPr lang="uk-UA" sz="2400" dirty="0">
                <a:solidFill>
                  <a:srgbClr val="7030A0"/>
                </a:solidFill>
              </a:rPr>
              <a:t>використанням інтерактивної дошки.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Проект\IMG_9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00" y="3984711"/>
            <a:ext cx="4669074" cy="2789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Проект\IMG_9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7" y="3061077"/>
            <a:ext cx="4385839" cy="296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Проект\IMG_9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1" y="188640"/>
            <a:ext cx="4278975" cy="2866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Проект\IMG_9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51" y="656630"/>
            <a:ext cx="4413172" cy="3357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арпенки\Desktop\Волонтери\20151109_1210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68" y="3121941"/>
            <a:ext cx="4866565" cy="3652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96944" cy="1152128"/>
          </a:xfrm>
        </p:spPr>
        <p:txBody>
          <a:bodyPr>
            <a:normAutofit/>
          </a:bodyPr>
          <a:lstStyle/>
          <a:p>
            <a:r>
              <a:rPr lang="uk-UA" sz="6000" b="1" i="1" dirty="0" smtClean="0"/>
              <a:t>Моніторинг та оцінка:</a:t>
            </a:r>
            <a:endParaRPr lang="ru-RU" sz="6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8280920" cy="4752528"/>
          </a:xfrm>
        </p:spPr>
        <p:txBody>
          <a:bodyPr>
            <a:normAutofit fontScale="47500" lnSpcReduction="20000"/>
          </a:bodyPr>
          <a:lstStyle/>
          <a:p>
            <a:pPr marL="857250" lvl="0" indent="-85725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Зустріч  </a:t>
            </a: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 партнером школи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Вхідне </a:t>
            </a: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тестування батьків.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Плани-конспекти занять.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Звіти </a:t>
            </a:r>
            <a:r>
              <a:rPr lang="uk-UA" sz="6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тренерів </a:t>
            </a: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про проведені заняття.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Розміщена </a:t>
            </a:r>
            <a:r>
              <a:rPr lang="uk-UA" sz="6000" b="1" i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інформація про навчання на сайті школи, в районних ЗМІ. 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Фото звіт</a:t>
            </a:r>
            <a:r>
              <a:rPr lang="uk-UA" sz="6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857250" indent="-857250" algn="just">
              <a:lnSpc>
                <a:spcPct val="115000"/>
              </a:lnSpc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uk-UA" sz="6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Вихідне опитування батьків.</a:t>
            </a:r>
            <a:endParaRPr lang="ru-RU" sz="60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dirty="0">
                <a:latin typeface="Times New Roman"/>
                <a:ea typeface="Times New Roman"/>
              </a:rPr>
              <a:t>Вихідне опитування батьків.</a:t>
            </a:r>
            <a:endParaRPr lang="ru-RU" sz="1600" dirty="0">
              <a:latin typeface="Times New Roman"/>
              <a:ea typeface="Times New Roman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9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748</TotalTime>
  <Words>462</Words>
  <Application>Microsoft Office PowerPoint</Application>
  <PresentationFormat>Экран (4:3)</PresentationFormat>
  <Paragraphs>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Центр  педагогічної освіти для батьків</vt:lpstr>
      <vt:lpstr>Мета:</vt:lpstr>
      <vt:lpstr>Завдання:</vt:lpstr>
      <vt:lpstr>Батьківська освіта </vt:lpstr>
      <vt:lpstr>Нам потрібно було створити належну базу для навчання: </vt:lpstr>
      <vt:lpstr>Ми склали письмові угоди з нашими партнерами та залучили їх до реалізації проекту :</vt:lpstr>
      <vt:lpstr>Як результат:</vt:lpstr>
      <vt:lpstr>Презентация PowerPoint</vt:lpstr>
      <vt:lpstr>Моніторинг та оцінка:</vt:lpstr>
      <vt:lpstr>Життєздатність  проекту:</vt:lpstr>
      <vt:lpstr>Волонтерський центр  на базі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Підписані угоди спільних дій з партнерами:</vt:lpstr>
      <vt:lpstr>Питання до вирішення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Карпенки</dc:creator>
  <cp:lastModifiedBy>Карпенки</cp:lastModifiedBy>
  <cp:revision>45</cp:revision>
  <dcterms:created xsi:type="dcterms:W3CDTF">2015-10-18T11:28:58Z</dcterms:created>
  <dcterms:modified xsi:type="dcterms:W3CDTF">2015-11-09T21:45:48Z</dcterms:modified>
</cp:coreProperties>
</file>